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2" r:id="rId3"/>
    <p:sldId id="276" r:id="rId4"/>
    <p:sldId id="263" r:id="rId5"/>
    <p:sldId id="277" r:id="rId6"/>
    <p:sldId id="278" r:id="rId7"/>
    <p:sldId id="279" r:id="rId8"/>
    <p:sldId id="264" r:id="rId9"/>
    <p:sldId id="283" r:id="rId10"/>
    <p:sldId id="285" r:id="rId11"/>
    <p:sldId id="270" r:id="rId12"/>
    <p:sldId id="287" r:id="rId13"/>
    <p:sldId id="274" r:id="rId14"/>
    <p:sldId id="280" r:id="rId15"/>
    <p:sldId id="275" r:id="rId1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66FFFF"/>
    <a:srgbClr val="99CCFF"/>
    <a:srgbClr val="6699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1C338-FFD9-4547-8F1A-188C07A835E7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10818-AB35-41E6-BC2F-367B68455E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31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28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8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4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14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68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6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5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17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4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38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88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E88D-623F-4864-AB0E-646F66F98B4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86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-1" y="0"/>
            <a:ext cx="9906000" cy="215052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>
              <a:lnSpc>
                <a:spcPts val="4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　豊田市ものづくりイノベーション創出補助金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申請区分</a:t>
            </a: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Ⅰ】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スタートアップ枠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申請区分</a:t>
            </a: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Ⅲ】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オープンイノベーション事業化枠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事業の具体的内容の様式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0BDF5B-FF05-4CAC-A5E1-6EC7063C1E3D}"/>
              </a:ext>
            </a:extLst>
          </p:cNvPr>
          <p:cNvSpPr txBox="1"/>
          <p:nvPr/>
        </p:nvSpPr>
        <p:spPr>
          <a:xfrm>
            <a:off x="3505197" y="2150527"/>
            <a:ext cx="2895601" cy="51646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 留意事項 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9728F72-BB91-4034-AB18-8344849F815D}"/>
              </a:ext>
            </a:extLst>
          </p:cNvPr>
          <p:cNvSpPr txBox="1"/>
          <p:nvPr/>
        </p:nvSpPr>
        <p:spPr>
          <a:xfrm>
            <a:off x="362337" y="2666993"/>
            <a:ext cx="9181322" cy="4068238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 記入に際しては、簡潔明瞭を旨とし、イメージ図や画像を活用することにより、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分かりやすくするよう努めてください。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 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本応募様式は、３０ページ以内で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作成してください。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 スライドのサイズは、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「Ａ４」又は「１６：９」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のいずれかに設定してください。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なお、本応募様式は、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プレゼンテーション審査において、モニター等に投影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 表やスライドの記載スペースが足りない場合は、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スライドを次ページに追加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⑤ フォントサイズは、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原則として、１４ポイント以上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 あらかじめ記載している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スライドの見出し</a:t>
            </a:r>
            <a:r>
              <a:rPr kumimoji="1" lang="ja-JP" altLang="en-US" sz="1600" b="1" u="sng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は、削除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しないでください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⑦ 提出の際には、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このページを含め、赤文字で記載している留意事項及びテキストボックスは、</a:t>
            </a:r>
            <a:endParaRPr kumimoji="1" lang="en-US" altLang="ja-JP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全て削除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90AC13-ACBE-4431-97B9-F224678F0B99}"/>
              </a:ext>
            </a:extLst>
          </p:cNvPr>
          <p:cNvSpPr txBox="1"/>
          <p:nvPr/>
        </p:nvSpPr>
        <p:spPr>
          <a:xfrm>
            <a:off x="6955884" y="1709408"/>
            <a:ext cx="2719962" cy="834816"/>
          </a:xfrm>
          <a:prstGeom prst="rect">
            <a:avLst/>
          </a:prstGeom>
          <a:solidFill>
            <a:schemeClr val="accent1"/>
          </a:solidFill>
          <a:ln w="31750"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このページは、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削除して提出すること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5555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４．事業内容（実現可能性）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764719"/>
            <a:ext cx="9186334" cy="25103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今回の取組における「実現可能性」について、審査基準にある以下の観点を踏まえ、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資金計画、スケジュール、体制に無理がないか。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技術的な裏付けはあるか。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想定されるリスクや障壁となる法規制がある場合は、その内容と対策はあるか。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6367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５．豊田市への貢献・親和性（地域への波及効果）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6"/>
            <a:ext cx="9186334" cy="359760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今回の取組における「地域への波及効果」について、審査基準にある以下の観点を踏まえ、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市内のサプライチェーンに利益をもたらすか。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市内で新たな雇用を生むか。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豊田市の企業との協業があるか。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豊田市の企業を顧客とした事業か。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豊田市のブランド価値向上に寄与するか。</a:t>
            </a:r>
          </a:p>
        </p:txBody>
      </p:sp>
    </p:spTree>
    <p:extLst>
      <p:ext uri="{BB962C8B-B14F-4D97-AF65-F5344CB8AC3E}">
        <p14:creationId xmlns:p14="http://schemas.microsoft.com/office/powerpoint/2010/main" val="313253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５．豊田市への貢献・親和性（地域資源の活用）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745124"/>
            <a:ext cx="9186334" cy="248073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今回の取組における「地域資源の活用」について、審査基準にある以下の観点を踏まえ、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豊田市にある、アセット・リソース（人・もの・金・情報・技術等）を活用する事業か。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その中でも特に「ものづくり」に関するアセット・リソースを活用した事業か。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将来的に豊田市に定着して実施していく可能性が高い事業か。</a:t>
            </a:r>
          </a:p>
        </p:txBody>
      </p:sp>
    </p:spTree>
    <p:extLst>
      <p:ext uri="{BB962C8B-B14F-4D97-AF65-F5344CB8AC3E}">
        <p14:creationId xmlns:p14="http://schemas.microsoft.com/office/powerpoint/2010/main" val="3025560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６．その他（実績・組織体制・チームメンバー・その他の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ポイント）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7"/>
            <a:ext cx="9186334" cy="202819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今回の取組に生かせそうな、貴社のこれまでの事業実績を記載してください。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また、組織体制やメンバーでアピールしたい事項等あれば記載してください。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他に特に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したい事項があればこちらに記載してください。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774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-1"/>
            <a:ext cx="9906000" cy="34970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６．その他（新製品・新技術開発に係る新たな人材雇用の概要）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20188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（申請区分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Ⅰ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：スタートアップ枠で人件費を補助対象経費とする場合のみ記入）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①必要な技術・経験・資格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②当該新製品または新技術開発において果たす役割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③既存社員で賄えない理由</a:t>
            </a:r>
          </a:p>
        </p:txBody>
      </p:sp>
    </p:spTree>
    <p:extLst>
      <p:ext uri="{BB962C8B-B14F-4D97-AF65-F5344CB8AC3E}">
        <p14:creationId xmlns:p14="http://schemas.microsoft.com/office/powerpoint/2010/main" val="2075658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参考情報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豊田市に求める支援内容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6"/>
            <a:ext cx="9186334" cy="28306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資金支援以外の伴走支援において、豊田市に期待する支援内容と、その時期を記載してください。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・成長支援（メンタリング）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・実証フィールドの提供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・企業・大学・団体等とのマッチング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・資金調達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・人材採用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954223E-6B5D-8694-0F3C-EB5FA6CF5192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参考情報</a:t>
            </a:r>
          </a:p>
        </p:txBody>
      </p:sp>
    </p:spTree>
    <p:extLst>
      <p:ext uri="{BB962C8B-B14F-4D97-AF65-F5344CB8AC3E}">
        <p14:creationId xmlns:p14="http://schemas.microsoft.com/office/powerpoint/2010/main" val="128423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１．企業概要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575006"/>
            <a:ext cx="9186334" cy="15820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自社の概要を記載してください。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申請区分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Ⅲ】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オープンイノベーション事業化枠の場合には、提携するスタートアップの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概要も記載してください。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397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２．事業概要（事業の概要・本事業の目的・取組の背景含む）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725528"/>
            <a:ext cx="9186334" cy="121629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今回の事業の目的と取組の概要、背景について記載してください。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取組で用いる技術・サービスの説明と、それがどのように取組に関わるのか、分かりやすく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247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３．事業スケジュール（ロードマップ・全体計画）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699404"/>
            <a:ext cx="9186334" cy="11238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取組の支援期間（１～３年間）において、「いつ」、「何を」行うのか、時系列で分かりやすく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記載してください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498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３．事業スケジュール（申請年度の事業実施内容）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71071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申請年度の取組内容について記載してください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0194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３．事業スケジュール（前年度までの事業実施実績及び課題　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２年目以降の場合のみ記入）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725958"/>
            <a:ext cx="9186334" cy="10372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前年度までの取組がある場合に記載してください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8351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３．事業スケジュール（次年度以降の事業実施内容　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複数年の場合のみ記入）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18851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85254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申請年度以降の内容について記載してください。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491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４．事業内容（革新性・独創性）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-42331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6"/>
            <a:ext cx="9186334" cy="233051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今回の取組における「革新性・独創性」について、審査基準にある以下の観点を踏まえ、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社会へもたらすインパクト（社会に新たな価値を提供すること）の大きさ・広がりはあるか。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課題解決とビジネスが両立するか。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既存の製品・サービスと明確な差別化ができているか。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4980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４．事業内容（市場性・成長性）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283062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今回の取組における「市場性・成長性」について、審査基準にある以下の観点を踏まえ、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ニーズがあると判断した根拠はあるか。</a:t>
            </a: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顧客・市場性の中で獲得可能な市場規模はあるか。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ターゲット顧客が明確で売上が見込めるか。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参入市場は、成長可能性・収益性があるか。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101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1118</Words>
  <Application>Microsoft Office PowerPoint</Application>
  <PresentationFormat>A4 210 x 297 mm</PresentationFormat>
  <Paragraphs>140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玉手　翼</cp:lastModifiedBy>
  <cp:revision>16</cp:revision>
  <cp:lastPrinted>2026-03-27T10:35:16Z</cp:lastPrinted>
  <dcterms:modified xsi:type="dcterms:W3CDTF">2026-03-30T01:46:08Z</dcterms:modified>
</cp:coreProperties>
</file>