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9" r:id="rId2"/>
  </p:sldIdLst>
  <p:sldSz cx="6858000" cy="9906000" type="A4"/>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D8A33"/>
    <a:srgbClr val="FD5533"/>
    <a:srgbClr val="56565C"/>
    <a:srgbClr val="624120"/>
    <a:srgbClr val="C68C52"/>
    <a:srgbClr val="9E00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48" autoAdjust="0"/>
    <p:restoredTop sz="94660" autoAdjust="0"/>
  </p:normalViewPr>
  <p:slideViewPr>
    <p:cSldViewPr snapToGrid="0">
      <p:cViewPr>
        <p:scale>
          <a:sx n="100" d="100"/>
          <a:sy n="100" d="100"/>
        </p:scale>
        <p:origin x="-2574" y="-72"/>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0109BEE4-FC56-41D8-ABED-598E8EC9D8E4}" type="datetimeFigureOut">
              <a:rPr kumimoji="1" lang="ja-JP" altLang="en-US" smtClean="0"/>
              <a:t>2018/6/21</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87932391-85A3-4361-98FF-73C1D492EF3A}" type="slidenum">
              <a:rPr kumimoji="1" lang="ja-JP" altLang="en-US" smtClean="0"/>
              <a:t>‹#›</a:t>
            </a:fld>
            <a:endParaRPr kumimoji="1" lang="ja-JP" altLang="en-US"/>
          </a:p>
        </p:txBody>
      </p:sp>
    </p:spTree>
    <p:extLst>
      <p:ext uri="{BB962C8B-B14F-4D97-AF65-F5344CB8AC3E}">
        <p14:creationId xmlns:p14="http://schemas.microsoft.com/office/powerpoint/2010/main" val="93742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4321"/>
            <a:ext cx="5143500" cy="3448756"/>
          </a:xfrm>
        </p:spPr>
        <p:txBody>
          <a:bodyPr anchor="b">
            <a:normAutofit/>
          </a:bodyPr>
          <a:lstStyle>
            <a:lvl1pPr algn="ctr">
              <a:defRPr sz="3375"/>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normAutofit/>
          </a:bodyPr>
          <a:lstStyle>
            <a:lvl1pPr marL="0" indent="0" algn="ctr">
              <a:buNone/>
              <a:defRPr sz="1350">
                <a:solidFill>
                  <a:schemeClr val="tx1">
                    <a:lumMod val="75000"/>
                    <a:lumOff val="25000"/>
                  </a:schemeClr>
                </a:solidFill>
              </a:defRPr>
            </a:lvl1pPr>
            <a:lvl2pPr marL="257175" indent="0" algn="ctr">
              <a:buNone/>
              <a:defRPr sz="1575"/>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Tree>
    <p:extLst>
      <p:ext uri="{BB962C8B-B14F-4D97-AF65-F5344CB8AC3E}">
        <p14:creationId xmlns:p14="http://schemas.microsoft.com/office/powerpoint/2010/main" val="2533758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Tree>
    <p:extLst>
      <p:ext uri="{BB962C8B-B14F-4D97-AF65-F5344CB8AC3E}">
        <p14:creationId xmlns:p14="http://schemas.microsoft.com/office/powerpoint/2010/main" val="165555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0523"/>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7" y="520523"/>
            <a:ext cx="4350544" cy="839487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Tree>
    <p:extLst>
      <p:ext uri="{BB962C8B-B14F-4D97-AF65-F5344CB8AC3E}">
        <p14:creationId xmlns:p14="http://schemas.microsoft.com/office/powerpoint/2010/main" val="279930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Tree>
    <p:extLst>
      <p:ext uri="{BB962C8B-B14F-4D97-AF65-F5344CB8AC3E}">
        <p14:creationId xmlns:p14="http://schemas.microsoft.com/office/powerpoint/2010/main" val="3709444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73500"/>
            <a:ext cx="5915025" cy="4118412"/>
          </a:xfrm>
        </p:spPr>
        <p:txBody>
          <a:bodyPr anchor="b">
            <a:normAutofit/>
          </a:bodyPr>
          <a:lstStyle>
            <a:lvl1pPr>
              <a:defRPr sz="33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576026"/>
            <a:ext cx="5915025" cy="2166937"/>
          </a:xfrm>
        </p:spPr>
        <p:txBody>
          <a:bodyPr anchor="t">
            <a:normAutofit/>
          </a:bodyPr>
          <a:lstStyle>
            <a:lvl1pPr marL="0" indent="0">
              <a:buNone/>
              <a:defRPr sz="1350">
                <a:solidFill>
                  <a:schemeClr val="tx1">
                    <a:lumMod val="75000"/>
                    <a:lumOff val="2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Tree>
    <p:extLst>
      <p:ext uri="{BB962C8B-B14F-4D97-AF65-F5344CB8AC3E}">
        <p14:creationId xmlns:p14="http://schemas.microsoft.com/office/powerpoint/2010/main" val="606270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5384" y="2641601"/>
            <a:ext cx="29146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41601"/>
            <a:ext cx="29146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Tree>
    <p:extLst>
      <p:ext uri="{BB962C8B-B14F-4D97-AF65-F5344CB8AC3E}">
        <p14:creationId xmlns:p14="http://schemas.microsoft.com/office/powerpoint/2010/main" val="2374645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4" y="2429340"/>
            <a:ext cx="2900363" cy="1192676"/>
          </a:xfrm>
        </p:spPr>
        <p:txBody>
          <a:bodyPr anchor="b">
            <a:normAutofit/>
          </a:bodyPr>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4" name="Content Placeholder 3"/>
          <p:cNvSpPr>
            <a:spLocks noGrp="1"/>
          </p:cNvSpPr>
          <p:nvPr>
            <p:ph sz="half" idx="2"/>
          </p:nvPr>
        </p:nvSpPr>
        <p:spPr>
          <a:xfrm>
            <a:off x="475384" y="3622017"/>
            <a:ext cx="2900363"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9340"/>
            <a:ext cx="2914651" cy="1192675"/>
          </a:xfrm>
        </p:spPr>
        <p:txBody>
          <a:bodyPr anchor="b"/>
          <a:lstStyle>
            <a:lvl1pPr marL="0" indent="0">
              <a:spcBef>
                <a:spcPts val="0"/>
              </a:spcBef>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22017"/>
            <a:ext cx="2914651"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1627188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653198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Tree>
    <p:extLst>
      <p:ext uri="{BB962C8B-B14F-4D97-AF65-F5344CB8AC3E}">
        <p14:creationId xmlns:p14="http://schemas.microsoft.com/office/powerpoint/2010/main" val="256022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1"/>
            <a:ext cx="2211705" cy="2311396"/>
          </a:xfrm>
        </p:spPr>
        <p:txBody>
          <a:bodyPr anchor="b">
            <a:normAutofit/>
          </a:bodyPr>
          <a:lstStyle>
            <a:lvl1pPr>
              <a:defRPr sz="1800" b="0"/>
            </a:lvl1pPr>
          </a:lstStyle>
          <a:p>
            <a:r>
              <a:rPr lang="ja-JP" altLang="en-US"/>
              <a:t>マスター タイトルの書式設定</a:t>
            </a:r>
            <a:endParaRPr lang="en-US" dirty="0"/>
          </a:p>
        </p:txBody>
      </p:sp>
      <p:sp>
        <p:nvSpPr>
          <p:cNvPr id="3" name="Content Placeholder 2"/>
          <p:cNvSpPr>
            <a:spLocks noGrp="1"/>
          </p:cNvSpPr>
          <p:nvPr>
            <p:ph idx="1"/>
          </p:nvPr>
        </p:nvSpPr>
        <p:spPr>
          <a:xfrm>
            <a:off x="2914650" y="1430867"/>
            <a:ext cx="3471863" cy="70442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3202" y="2971799"/>
            <a:ext cx="2211705" cy="5503335"/>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Tree>
    <p:extLst>
      <p:ext uri="{BB962C8B-B14F-4D97-AF65-F5344CB8AC3E}">
        <p14:creationId xmlns:p14="http://schemas.microsoft.com/office/powerpoint/2010/main" val="372160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2" y="660400"/>
            <a:ext cx="2211705" cy="2311400"/>
          </a:xfrm>
        </p:spPr>
        <p:txBody>
          <a:bodyPr anchor="b">
            <a:normAutofit/>
          </a:bodyPr>
          <a:lstStyle>
            <a:lvl1pPr>
              <a:defRPr sz="18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914650" y="1430867"/>
            <a:ext cx="3471863" cy="70442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ja-JP" altLang="en-US"/>
              <a:t>図を追加</a:t>
            </a:r>
            <a:endParaRPr lang="en-US" dirty="0"/>
          </a:p>
        </p:txBody>
      </p:sp>
      <p:sp>
        <p:nvSpPr>
          <p:cNvPr id="4" name="Text Placeholder 3"/>
          <p:cNvSpPr>
            <a:spLocks noGrp="1"/>
          </p:cNvSpPr>
          <p:nvPr>
            <p:ph type="body" sz="half" idx="2"/>
          </p:nvPr>
        </p:nvSpPr>
        <p:spPr>
          <a:xfrm>
            <a:off x="473202" y="2971800"/>
            <a:ext cx="2211705" cy="5503333"/>
          </a:xfrm>
        </p:spPr>
        <p:txBody>
          <a:bodyPr>
            <a:normAutofit/>
          </a:bodyPr>
          <a:lstStyle>
            <a:lvl1pPr marL="0" indent="0">
              <a:lnSpc>
                <a:spcPct val="90000"/>
              </a:lnSpc>
              <a:buNone/>
              <a:defRPr sz="900"/>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492D0-BAF3-4786-8680-915C5CA94B1C}" type="datetimeFigureOut">
              <a:rPr kumimoji="1" lang="ja-JP" altLang="en-US" smtClean="0"/>
              <a:t>2018/6/21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EBD20B-62CD-4923-AF85-38FD7695F468}" type="slidenum">
              <a:rPr kumimoji="1" lang="ja-JP" altLang="en-US" smtClean="0"/>
              <a:t>‹#›</a:t>
            </a:fld>
            <a:endParaRPr kumimoji="1" lang="ja-JP" altLang="en-US"/>
          </a:p>
        </p:txBody>
      </p:sp>
    </p:spTree>
    <p:extLst>
      <p:ext uri="{BB962C8B-B14F-4D97-AF65-F5344CB8AC3E}">
        <p14:creationId xmlns:p14="http://schemas.microsoft.com/office/powerpoint/2010/main" val="3080406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528320"/>
            <a:ext cx="5915025" cy="19147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5384" y="2641601"/>
            <a:ext cx="5915025" cy="628526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19">
                <a:solidFill>
                  <a:schemeClr val="tx1">
                    <a:lumMod val="65000"/>
                    <a:lumOff val="35000"/>
                  </a:schemeClr>
                </a:solidFill>
              </a:defRPr>
            </a:lvl1pPr>
          </a:lstStyle>
          <a:p>
            <a:fld id="{C1C492D0-BAF3-4786-8680-915C5CA94B1C}" type="datetimeFigureOut">
              <a:rPr kumimoji="1" lang="ja-JP" altLang="en-US" smtClean="0"/>
              <a:t>2018/6/21</a:t>
            </a:fld>
            <a:endParaRPr kumimoji="1" lang="ja-JP" altLang="en-US"/>
          </a:p>
        </p:txBody>
      </p:sp>
      <p:sp>
        <p:nvSpPr>
          <p:cNvPr id="5" name="Footer Placeholder 4"/>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19">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4847359" y="9181395"/>
            <a:ext cx="1543050" cy="527403"/>
          </a:xfrm>
          <a:prstGeom prst="rect">
            <a:avLst/>
          </a:prstGeom>
        </p:spPr>
        <p:txBody>
          <a:bodyPr vert="horz" lIns="91440" tIns="45720" rIns="91440" bIns="45720" rtlCol="0" anchor="ctr"/>
          <a:lstStyle>
            <a:lvl1pPr algn="r">
              <a:defRPr sz="619">
                <a:solidFill>
                  <a:schemeClr val="tx1">
                    <a:tint val="75000"/>
                  </a:schemeClr>
                </a:solidFill>
              </a:defRPr>
            </a:lvl1pPr>
          </a:lstStyle>
          <a:p>
            <a:fld id="{2FEBD20B-62CD-4923-AF85-38FD7695F468}" type="slidenum">
              <a:rPr kumimoji="1" lang="ja-JP" altLang="en-US" smtClean="0"/>
              <a:t>‹#›</a:t>
            </a:fld>
            <a:endParaRPr kumimoji="1" lang="ja-JP" altLang="en-US"/>
          </a:p>
        </p:txBody>
      </p:sp>
    </p:spTree>
    <p:extLst>
      <p:ext uri="{BB962C8B-B14F-4D97-AF65-F5344CB8AC3E}">
        <p14:creationId xmlns:p14="http://schemas.microsoft.com/office/powerpoint/2010/main" val="34396227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Wingdings 2" pitchFamily="18" charset="2"/>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Wingdings 2" pitchFamily="18" charset="2"/>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Wingdings 2" pitchFamily="18" charset="2"/>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Wingdings 2" pitchFamily="18" charset="2"/>
        <a:buChar char=""/>
        <a:defRPr kumimoji="1" sz="1013" kern="1200">
          <a:solidFill>
            <a:schemeClr val="tx1"/>
          </a:solidFill>
          <a:latin typeface="+mn-lt"/>
          <a:ea typeface="+mn-ea"/>
          <a:cs typeface="+mn-cs"/>
        </a:defRPr>
      </a:lvl5pPr>
      <a:lvl6pPr marL="141446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6pPr>
      <a:lvl7pPr marL="167163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7pPr>
      <a:lvl8pPr marL="1928813"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8pPr>
      <a:lvl9pPr marL="2185988" indent="-128588" algn="l" defTabSz="514350" rtl="0" eaLnBrk="1" latinLnBrk="0" hangingPunct="1">
        <a:spcBef>
          <a:spcPct val="20000"/>
        </a:spcBef>
        <a:buFont typeface="Wingdings 2" pitchFamily="18" charset="2"/>
        <a:buChar char=""/>
        <a:defRPr kumimoji="1" sz="1013" kern="1200">
          <a:solidFill>
            <a:schemeClr val="tx1"/>
          </a:solidFill>
          <a:latin typeface="+mn-lt"/>
          <a:ea typeface="+mn-ea"/>
          <a:cs typeface="+mn-cs"/>
        </a:defRPr>
      </a:lvl9pPr>
    </p:bodyStyle>
    <p:otherStyle>
      <a:defPPr>
        <a:defRPr lang="en-US"/>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35884" y="-22"/>
            <a:ext cx="6903361" cy="4498508"/>
          </a:xfrm>
          <a:prstGeom prst="rect">
            <a:avLst/>
          </a:prstGeom>
          <a:blipFill>
            <a:blip r:embed="rId2"/>
            <a:tile tx="0" ty="0" sx="100000" sy="100000" flip="none" algn="tl"/>
          </a:blip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t>　　　　</a:t>
            </a:r>
          </a:p>
        </p:txBody>
      </p:sp>
      <p:sp>
        <p:nvSpPr>
          <p:cNvPr id="2" name="タイトル 1"/>
          <p:cNvSpPr>
            <a:spLocks noGrp="1"/>
          </p:cNvSpPr>
          <p:nvPr>
            <p:ph type="title"/>
          </p:nvPr>
        </p:nvSpPr>
        <p:spPr>
          <a:xfrm>
            <a:off x="239653" y="0"/>
            <a:ext cx="6479503" cy="1638502"/>
          </a:xfrm>
        </p:spPr>
        <p:txBody>
          <a:bodyPr>
            <a:noAutofit/>
          </a:bodyPr>
          <a:lstStyle/>
          <a:p>
            <a:r>
              <a:rPr lang="ja-JP" altLang="en-US" sz="2800" dirty="0">
                <a:solidFill>
                  <a:sysClr val="windowText" lastClr="000000"/>
                </a:solidFill>
                <a:latin typeface="HGSｺﾞｼｯｸE" panose="020B0900000000000000" pitchFamily="50" charset="-128"/>
                <a:ea typeface="HGSｺﾞｼｯｸE" panose="020B0900000000000000" pitchFamily="50" charset="-128"/>
              </a:rPr>
              <a:t>開発担当者・新規事業担当者の方へ</a:t>
            </a:r>
            <a:r>
              <a:rPr kumimoji="1" lang="en-US" altLang="ja-JP" sz="2800" dirty="0">
                <a:solidFill>
                  <a:sysClr val="windowText" lastClr="000000"/>
                </a:solidFill>
                <a:latin typeface="HGSｺﾞｼｯｸE" panose="020B0900000000000000" pitchFamily="50" charset="-128"/>
                <a:ea typeface="HGSｺﾞｼｯｸE" panose="020B0900000000000000" pitchFamily="50" charset="-128"/>
              </a:rPr>
              <a:t/>
            </a:r>
            <a:br>
              <a:rPr kumimoji="1" lang="en-US" altLang="ja-JP" sz="2800" dirty="0">
                <a:solidFill>
                  <a:sysClr val="windowText" lastClr="000000"/>
                </a:solidFill>
                <a:latin typeface="HGSｺﾞｼｯｸE" panose="020B0900000000000000" pitchFamily="50" charset="-128"/>
                <a:ea typeface="HGSｺﾞｼｯｸE" panose="020B0900000000000000" pitchFamily="50" charset="-128"/>
              </a:rPr>
            </a:br>
            <a:r>
              <a:rPr lang="ja-JP" altLang="en-US" sz="4800" dirty="0">
                <a:solidFill>
                  <a:sysClr val="windowText" lastClr="000000"/>
                </a:solidFill>
                <a:latin typeface="HGSｺﾞｼｯｸE" panose="020B0900000000000000" pitchFamily="50" charset="-128"/>
                <a:ea typeface="HGSｺﾞｼｯｸE" panose="020B0900000000000000" pitchFamily="50" charset="-128"/>
              </a:rPr>
              <a:t>自社製品</a:t>
            </a:r>
            <a:r>
              <a:rPr lang="ja-JP" altLang="en-US" sz="4800" dirty="0">
                <a:solidFill>
                  <a:srgbClr val="00B050"/>
                </a:solidFill>
                <a:latin typeface="HGSｺﾞｼｯｸE" panose="020B0900000000000000" pitchFamily="50" charset="-128"/>
                <a:ea typeface="HGSｺﾞｼｯｸE" panose="020B0900000000000000" pitchFamily="50" charset="-128"/>
              </a:rPr>
              <a:t>開発</a:t>
            </a:r>
            <a:r>
              <a:rPr lang="ja-JP" altLang="en-US" sz="4800" dirty="0">
                <a:solidFill>
                  <a:sysClr val="windowText" lastClr="000000"/>
                </a:solidFill>
                <a:latin typeface="HGSｺﾞｼｯｸE" panose="020B0900000000000000" pitchFamily="50" charset="-128"/>
                <a:ea typeface="HGSｺﾞｼｯｸE" panose="020B0900000000000000" pitchFamily="50" charset="-128"/>
              </a:rPr>
              <a:t>セミナー</a:t>
            </a:r>
            <a:endParaRPr kumimoji="1" lang="ja-JP" altLang="en-US" sz="2000" dirty="0">
              <a:solidFill>
                <a:sysClr val="windowText" lastClr="000000"/>
              </a:solidFill>
              <a:latin typeface="HGSｺﾞｼｯｸE" panose="020B0900000000000000" pitchFamily="50" charset="-128"/>
              <a:ea typeface="HGSｺﾞｼｯｸE" panose="020B0900000000000000" pitchFamily="50" charset="-128"/>
            </a:endParaRPr>
          </a:p>
        </p:txBody>
      </p:sp>
      <p:sp>
        <p:nvSpPr>
          <p:cNvPr id="15" name="正方形/長方形 14"/>
          <p:cNvSpPr/>
          <p:nvPr/>
        </p:nvSpPr>
        <p:spPr>
          <a:xfrm>
            <a:off x="198597" y="1495425"/>
            <a:ext cx="6434397" cy="303163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400" dirty="0">
                <a:solidFill>
                  <a:schemeClr val="tx1"/>
                </a:solidFill>
                <a:latin typeface="+mn-ea"/>
              </a:rPr>
              <a:t>自社製品開発や新製品開発を検討する際には様々な手法があります</a:t>
            </a:r>
            <a:endParaRPr kumimoji="1" lang="en-US" altLang="ja-JP" sz="1400" dirty="0">
              <a:solidFill>
                <a:schemeClr val="tx1"/>
              </a:solidFill>
              <a:latin typeface="+mn-ea"/>
            </a:endParaRPr>
          </a:p>
          <a:p>
            <a:endParaRPr kumimoji="1" lang="en-US" altLang="ja-JP" sz="700" dirty="0">
              <a:solidFill>
                <a:schemeClr val="tx1"/>
              </a:solidFill>
              <a:latin typeface="+mn-ea"/>
            </a:endParaRPr>
          </a:p>
          <a:p>
            <a:r>
              <a:rPr kumimoji="1" lang="ja-JP" altLang="en-US" sz="1400" dirty="0">
                <a:solidFill>
                  <a:schemeClr val="tx1"/>
                </a:solidFill>
                <a:latin typeface="+mn-ea"/>
              </a:rPr>
              <a:t>・ 人間中心視点を製品開発に活かす手法である</a:t>
            </a:r>
            <a:r>
              <a:rPr kumimoji="1" lang="ja-JP" altLang="en-US" sz="1400" b="1" u="sng" dirty="0">
                <a:solidFill>
                  <a:srgbClr val="00B050"/>
                </a:solidFill>
                <a:latin typeface="HGPｺﾞｼｯｸE" panose="020B0900000000000000" pitchFamily="50" charset="-128"/>
                <a:ea typeface="HGPｺﾞｼｯｸE" panose="020B0900000000000000" pitchFamily="50" charset="-128"/>
              </a:rPr>
              <a:t>「デザイン思考」</a:t>
            </a:r>
            <a:endParaRPr kumimoji="1" lang="en-US" altLang="ja-JP" sz="1400" b="1" u="sng" dirty="0">
              <a:solidFill>
                <a:srgbClr val="00B050"/>
              </a:solidFill>
              <a:latin typeface="HGPｺﾞｼｯｸE" panose="020B0900000000000000" pitchFamily="50" charset="-128"/>
              <a:ea typeface="HGPｺﾞｼｯｸE" panose="020B0900000000000000" pitchFamily="50" charset="-128"/>
            </a:endParaRPr>
          </a:p>
          <a:p>
            <a:endParaRPr kumimoji="1" lang="en-US" altLang="ja-JP" sz="700" dirty="0">
              <a:latin typeface="+mn-ea"/>
            </a:endParaRPr>
          </a:p>
          <a:p>
            <a:r>
              <a:rPr kumimoji="1" lang="ja-JP" altLang="en-US" sz="1400" dirty="0">
                <a:solidFill>
                  <a:schemeClr val="tx1"/>
                </a:solidFill>
                <a:latin typeface="+mn-ea"/>
              </a:rPr>
              <a:t>・ 近年、大企業でも採用され話題となった、１回で完璧なものを目指すのではなく、</a:t>
            </a:r>
            <a:endParaRPr kumimoji="1" lang="en-US" altLang="ja-JP" sz="1400" dirty="0">
              <a:solidFill>
                <a:schemeClr val="tx1"/>
              </a:solidFill>
              <a:latin typeface="+mn-ea"/>
            </a:endParaRPr>
          </a:p>
          <a:p>
            <a:r>
              <a:rPr kumimoji="1" lang="ja-JP" altLang="en-US" sz="1400" dirty="0">
                <a:solidFill>
                  <a:schemeClr val="tx1"/>
                </a:solidFill>
                <a:latin typeface="+mn-ea"/>
              </a:rPr>
              <a:t>　 すばやく作り、すばやく検証し、すばやく改善するという流れを繰り返す手法である</a:t>
            </a:r>
            <a:endParaRPr kumimoji="1" lang="en-US" altLang="ja-JP" sz="1400" dirty="0">
              <a:solidFill>
                <a:schemeClr val="tx1"/>
              </a:solidFill>
              <a:latin typeface="+mn-ea"/>
            </a:endParaRPr>
          </a:p>
          <a:p>
            <a:r>
              <a:rPr kumimoji="1" lang="ja-JP" altLang="en-US" sz="1400" dirty="0">
                <a:latin typeface="+mn-ea"/>
              </a:rPr>
              <a:t>　</a:t>
            </a:r>
            <a:r>
              <a:rPr kumimoji="1" lang="ja-JP" altLang="en-US" sz="1400" b="1" dirty="0">
                <a:solidFill>
                  <a:srgbClr val="00B0F0"/>
                </a:solidFill>
                <a:latin typeface="HGPｺﾞｼｯｸE" panose="020B0900000000000000" pitchFamily="50" charset="-128"/>
                <a:ea typeface="HGPｺﾞｼｯｸE" panose="020B0900000000000000" pitchFamily="50" charset="-128"/>
              </a:rPr>
              <a:t> </a:t>
            </a:r>
            <a:r>
              <a:rPr kumimoji="1" lang="ja-JP" altLang="en-US" sz="1400" b="1" u="sng" dirty="0">
                <a:solidFill>
                  <a:srgbClr val="00B050"/>
                </a:solidFill>
                <a:latin typeface="HGPｺﾞｼｯｸE" panose="020B0900000000000000" pitchFamily="50" charset="-128"/>
                <a:ea typeface="HGPｺﾞｼｯｸE" panose="020B0900000000000000" pitchFamily="50" charset="-128"/>
              </a:rPr>
              <a:t>「リーン・スタートアップ」</a:t>
            </a:r>
            <a:r>
              <a:rPr kumimoji="1" lang="ja-JP" altLang="en-US" sz="1400" b="1" u="sng" dirty="0" smtClean="0">
                <a:solidFill>
                  <a:srgbClr val="00B050"/>
                </a:solidFill>
                <a:latin typeface="HGPｺﾞｼｯｸE" panose="020B0900000000000000" pitchFamily="50" charset="-128"/>
                <a:ea typeface="HGPｺﾞｼｯｸE" panose="020B0900000000000000" pitchFamily="50" charset="-128"/>
              </a:rPr>
              <a:t>手法</a:t>
            </a:r>
            <a:endParaRPr kumimoji="1" lang="en-US" altLang="ja-JP" sz="1400" b="1" u="sng" dirty="0" smtClean="0">
              <a:solidFill>
                <a:srgbClr val="00B050"/>
              </a:solidFill>
              <a:latin typeface="HGPｺﾞｼｯｸE" panose="020B0900000000000000" pitchFamily="50" charset="-128"/>
              <a:ea typeface="HGPｺﾞｼｯｸE" panose="020B0900000000000000" pitchFamily="50" charset="-128"/>
            </a:endParaRPr>
          </a:p>
          <a:p>
            <a:endParaRPr kumimoji="1" lang="en-US" altLang="ja-JP" sz="800" dirty="0">
              <a:latin typeface="+mn-ea"/>
            </a:endParaRPr>
          </a:p>
          <a:p>
            <a:r>
              <a:rPr kumimoji="1" lang="ja-JP" altLang="en-US" sz="1400" dirty="0" smtClean="0">
                <a:solidFill>
                  <a:schemeClr val="tx1"/>
                </a:solidFill>
                <a:latin typeface="+mn-ea"/>
              </a:rPr>
              <a:t>・ 企業</a:t>
            </a:r>
            <a:r>
              <a:rPr kumimoji="1" lang="ja-JP" altLang="en-US" sz="1400" dirty="0">
                <a:solidFill>
                  <a:schemeClr val="tx1"/>
                </a:solidFill>
                <a:latin typeface="+mn-ea"/>
              </a:rPr>
              <a:t>外部の技術や発想を積極的に取り入れる</a:t>
            </a:r>
            <a:r>
              <a:rPr kumimoji="1" lang="ja-JP" altLang="en-US" sz="1400" b="1" u="sng" dirty="0">
                <a:solidFill>
                  <a:srgbClr val="00B050"/>
                </a:solidFill>
                <a:latin typeface="HGPｺﾞｼｯｸE" panose="020B0900000000000000" pitchFamily="50" charset="-128"/>
                <a:ea typeface="HGPｺﾞｼｯｸE" panose="020B0900000000000000" pitchFamily="50" charset="-128"/>
              </a:rPr>
              <a:t>「オープン・イノベーション」</a:t>
            </a:r>
            <a:endParaRPr kumimoji="1" lang="en-US" altLang="ja-JP" sz="1400" b="1" u="sng" dirty="0">
              <a:solidFill>
                <a:srgbClr val="00B050"/>
              </a:solidFill>
              <a:latin typeface="HGPｺﾞｼｯｸE" panose="020B0900000000000000" pitchFamily="50" charset="-128"/>
              <a:ea typeface="HGPｺﾞｼｯｸE" panose="020B0900000000000000" pitchFamily="50" charset="-128"/>
            </a:endParaRPr>
          </a:p>
          <a:p>
            <a:endParaRPr kumimoji="1" lang="en-US" altLang="ja-JP" sz="700" dirty="0">
              <a:latin typeface="+mn-ea"/>
            </a:endParaRPr>
          </a:p>
          <a:p>
            <a:r>
              <a:rPr kumimoji="1" lang="ja-JP" altLang="en-US" sz="1400" dirty="0">
                <a:solidFill>
                  <a:schemeClr val="tx1"/>
                </a:solidFill>
                <a:latin typeface="+mn-ea"/>
              </a:rPr>
              <a:t>・ 個人の感情や記憶に基づいた製品開発の手法である</a:t>
            </a:r>
            <a:r>
              <a:rPr kumimoji="1" lang="ja-JP" altLang="en-US" sz="1400" b="1" u="sng" dirty="0">
                <a:solidFill>
                  <a:srgbClr val="00B050"/>
                </a:solidFill>
                <a:latin typeface="HGPｺﾞｼｯｸE" panose="020B0900000000000000" pitchFamily="50" charset="-128"/>
                <a:ea typeface="HGPｺﾞｼｯｸE" panose="020B0900000000000000" pitchFamily="50" charset="-128"/>
              </a:rPr>
              <a:t>「トゥルー・イノベーション」</a:t>
            </a:r>
            <a:endParaRPr kumimoji="1" lang="en-US" altLang="ja-JP" sz="1400" b="1" u="sng" dirty="0">
              <a:solidFill>
                <a:srgbClr val="00B050"/>
              </a:solidFill>
              <a:latin typeface="HGPｺﾞｼｯｸE" panose="020B0900000000000000" pitchFamily="50" charset="-128"/>
              <a:ea typeface="HGPｺﾞｼｯｸE" panose="020B0900000000000000" pitchFamily="50" charset="-128"/>
            </a:endParaRPr>
          </a:p>
          <a:p>
            <a:endParaRPr kumimoji="1" lang="en-US" altLang="ja-JP" sz="700" dirty="0">
              <a:latin typeface="+mn-ea"/>
            </a:endParaRPr>
          </a:p>
          <a:p>
            <a:r>
              <a:rPr kumimoji="1" lang="ja-JP" altLang="en-US" sz="1400" dirty="0">
                <a:solidFill>
                  <a:schemeClr val="tx1"/>
                </a:solidFill>
                <a:latin typeface="+mn-ea"/>
              </a:rPr>
              <a:t>今回のセミナーでは、「トゥルーイノベーション</a:t>
            </a:r>
            <a:r>
              <a:rPr kumimoji="1" lang="ja-JP" altLang="en-US" sz="1400" dirty="0" smtClean="0">
                <a:solidFill>
                  <a:schemeClr val="tx1"/>
                </a:solidFill>
                <a:latin typeface="+mn-ea"/>
              </a:rPr>
              <a:t>」型の</a:t>
            </a:r>
            <a:r>
              <a:rPr kumimoji="1" lang="ja-JP" altLang="en-US" sz="1400" dirty="0">
                <a:solidFill>
                  <a:schemeClr val="tx1"/>
                </a:solidFill>
                <a:latin typeface="+mn-ea"/>
              </a:rPr>
              <a:t>製品開発手法を中心に、</a:t>
            </a:r>
            <a:endParaRPr kumimoji="1" lang="en-US" altLang="ja-JP" sz="1400" dirty="0">
              <a:solidFill>
                <a:schemeClr val="tx1"/>
              </a:solidFill>
              <a:latin typeface="+mn-ea"/>
            </a:endParaRPr>
          </a:p>
          <a:p>
            <a:r>
              <a:rPr kumimoji="1" lang="ja-JP" altLang="en-US" sz="1400" dirty="0">
                <a:solidFill>
                  <a:schemeClr val="tx1"/>
                </a:solidFill>
                <a:latin typeface="+mn-ea"/>
              </a:rPr>
              <a:t>上記のような様々な開発のアプローチ方法を学びます。</a:t>
            </a:r>
            <a:endParaRPr kumimoji="1" lang="en-US" altLang="ja-JP" sz="1400" dirty="0">
              <a:solidFill>
                <a:schemeClr val="tx1"/>
              </a:solidFill>
              <a:latin typeface="+mn-ea"/>
            </a:endParaRPr>
          </a:p>
          <a:p>
            <a:r>
              <a:rPr kumimoji="1" lang="ja-JP" altLang="en-US" sz="1400" dirty="0">
                <a:solidFill>
                  <a:schemeClr val="tx1"/>
                </a:solidFill>
                <a:latin typeface="+mn-ea"/>
              </a:rPr>
              <a:t>実際に「トゥルーイノベーション</a:t>
            </a:r>
            <a:r>
              <a:rPr kumimoji="1" lang="ja-JP" altLang="en-US" sz="1400" dirty="0" smtClean="0">
                <a:solidFill>
                  <a:schemeClr val="tx1"/>
                </a:solidFill>
                <a:latin typeface="+mn-ea"/>
              </a:rPr>
              <a:t>」型の</a:t>
            </a:r>
            <a:r>
              <a:rPr kumimoji="1" lang="ja-JP" altLang="en-US" sz="1400" dirty="0">
                <a:solidFill>
                  <a:schemeClr val="tx1"/>
                </a:solidFill>
                <a:latin typeface="+mn-ea"/>
              </a:rPr>
              <a:t>製品開発を行った企業による体験談の</a:t>
            </a:r>
            <a:endParaRPr kumimoji="1" lang="en-US" altLang="ja-JP" sz="1400" dirty="0">
              <a:solidFill>
                <a:schemeClr val="tx1"/>
              </a:solidFill>
              <a:latin typeface="+mn-ea"/>
            </a:endParaRPr>
          </a:p>
          <a:p>
            <a:r>
              <a:rPr kumimoji="1" lang="ja-JP" altLang="en-US" sz="1400" dirty="0">
                <a:solidFill>
                  <a:schemeClr val="tx1"/>
                </a:solidFill>
                <a:latin typeface="+mn-ea"/>
              </a:rPr>
              <a:t>説明も含めてご紹介しますので、ぜひ奮ってご参加ください。</a:t>
            </a:r>
            <a:endParaRPr kumimoji="1" lang="en-US" altLang="ja-JP" sz="1400" dirty="0">
              <a:solidFill>
                <a:schemeClr val="tx1"/>
              </a:solidFill>
              <a:latin typeface="+mn-ea"/>
            </a:endParaRPr>
          </a:p>
        </p:txBody>
      </p:sp>
      <p:sp>
        <p:nvSpPr>
          <p:cNvPr id="3" name="正方形/長方形 2"/>
          <p:cNvSpPr/>
          <p:nvPr/>
        </p:nvSpPr>
        <p:spPr>
          <a:xfrm flipV="1">
            <a:off x="-17930" y="4504200"/>
            <a:ext cx="6903361" cy="45719"/>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327220" y="4649253"/>
            <a:ext cx="4806880" cy="461665"/>
          </a:xfrm>
          <a:prstGeom prst="rect">
            <a:avLst/>
          </a:prstGeom>
          <a:noFill/>
          <a:ln>
            <a:noFill/>
          </a:ln>
        </p:spPr>
        <p:txBody>
          <a:bodyPr wrap="square" rtlCol="0">
            <a:spAutoFit/>
          </a:bodyPr>
          <a:lstStyle/>
          <a:p>
            <a:r>
              <a:rPr kumimoji="1" lang="ja-JP" altLang="en-US" dirty="0">
                <a:latin typeface="+mj-ea"/>
                <a:ea typeface="+mj-ea"/>
              </a:rPr>
              <a:t>平成</a:t>
            </a:r>
            <a:r>
              <a:rPr kumimoji="1" lang="en-US" altLang="ja-JP" sz="2400" dirty="0">
                <a:latin typeface="+mj-ea"/>
                <a:ea typeface="+mj-ea"/>
              </a:rPr>
              <a:t>30</a:t>
            </a:r>
            <a:r>
              <a:rPr kumimoji="1" lang="ja-JP" altLang="en-US" dirty="0">
                <a:latin typeface="+mj-ea"/>
                <a:ea typeface="+mj-ea"/>
              </a:rPr>
              <a:t>年</a:t>
            </a:r>
            <a:r>
              <a:rPr kumimoji="1" lang="en-US" altLang="ja-JP" sz="2400" dirty="0">
                <a:latin typeface="+mj-ea"/>
                <a:ea typeface="+mj-ea"/>
              </a:rPr>
              <a:t>7</a:t>
            </a:r>
            <a:r>
              <a:rPr kumimoji="1" lang="ja-JP" altLang="en-US" dirty="0">
                <a:latin typeface="+mj-ea"/>
                <a:ea typeface="+mj-ea"/>
              </a:rPr>
              <a:t>月</a:t>
            </a:r>
            <a:r>
              <a:rPr kumimoji="1" lang="en-US" altLang="ja-JP" sz="2400" dirty="0">
                <a:latin typeface="+mj-ea"/>
                <a:ea typeface="+mj-ea"/>
              </a:rPr>
              <a:t>26</a:t>
            </a:r>
            <a:r>
              <a:rPr kumimoji="1" lang="ja-JP" altLang="en-US" dirty="0">
                <a:latin typeface="+mj-ea"/>
                <a:ea typeface="+mj-ea"/>
              </a:rPr>
              <a:t>日（木）</a:t>
            </a:r>
            <a:r>
              <a:rPr kumimoji="1" lang="ja-JP" altLang="en-US" dirty="0"/>
              <a:t>　</a:t>
            </a:r>
            <a:r>
              <a:rPr kumimoji="1" lang="en-US" altLang="ja-JP" dirty="0">
                <a:latin typeface="+mn-ea"/>
              </a:rPr>
              <a:t>15</a:t>
            </a:r>
            <a:r>
              <a:rPr kumimoji="1" lang="ja-JP" altLang="en-US" dirty="0">
                <a:latin typeface="+mn-ea"/>
              </a:rPr>
              <a:t>：</a:t>
            </a:r>
            <a:r>
              <a:rPr kumimoji="1" lang="en-US" altLang="ja-JP" dirty="0">
                <a:latin typeface="+mn-ea"/>
              </a:rPr>
              <a:t>00</a:t>
            </a:r>
            <a:r>
              <a:rPr kumimoji="1" lang="ja-JP" altLang="en-US" dirty="0">
                <a:latin typeface="+mn-ea"/>
              </a:rPr>
              <a:t>～</a:t>
            </a:r>
            <a:r>
              <a:rPr kumimoji="1" lang="en-US" altLang="ja-JP" dirty="0">
                <a:latin typeface="+mn-ea"/>
              </a:rPr>
              <a:t>17</a:t>
            </a:r>
            <a:r>
              <a:rPr kumimoji="1" lang="ja-JP" altLang="en-US" dirty="0">
                <a:latin typeface="+mn-ea"/>
              </a:rPr>
              <a:t>：</a:t>
            </a:r>
            <a:r>
              <a:rPr kumimoji="1" lang="en-US" altLang="ja-JP" dirty="0">
                <a:latin typeface="+mn-ea"/>
              </a:rPr>
              <a:t>00</a:t>
            </a:r>
          </a:p>
        </p:txBody>
      </p:sp>
      <p:sp>
        <p:nvSpPr>
          <p:cNvPr id="17" name="テキスト ボックス 16"/>
          <p:cNvSpPr txBox="1"/>
          <p:nvPr/>
        </p:nvSpPr>
        <p:spPr>
          <a:xfrm>
            <a:off x="1327220" y="6171221"/>
            <a:ext cx="5223214" cy="584775"/>
          </a:xfrm>
          <a:prstGeom prst="rect">
            <a:avLst/>
          </a:prstGeom>
          <a:noFill/>
          <a:ln>
            <a:noFill/>
          </a:ln>
        </p:spPr>
        <p:txBody>
          <a:bodyPr wrap="square" rtlCol="0">
            <a:spAutoFit/>
          </a:bodyPr>
          <a:lstStyle/>
          <a:p>
            <a:r>
              <a:rPr kumimoji="1" lang="ja-JP" altLang="en-US" sz="1600" dirty="0">
                <a:latin typeface="+mj-ea"/>
                <a:ea typeface="+mj-ea"/>
              </a:rPr>
              <a:t>「製品開発」責任者・担当者</a:t>
            </a:r>
            <a:endParaRPr kumimoji="1" lang="en-US" altLang="ja-JP" sz="1600" dirty="0">
              <a:latin typeface="+mj-ea"/>
              <a:ea typeface="+mj-ea"/>
            </a:endParaRPr>
          </a:p>
          <a:p>
            <a:r>
              <a:rPr kumimoji="1" lang="ja-JP" altLang="en-US" sz="1600" dirty="0">
                <a:latin typeface="+mj-ea"/>
                <a:ea typeface="+mj-ea"/>
              </a:rPr>
              <a:t>「新事業を立ち上げたい」中小企業経営者・担当者等</a:t>
            </a:r>
            <a:endParaRPr kumimoji="1" lang="en-US" altLang="ja-JP" sz="1600" dirty="0">
              <a:latin typeface="+mj-ea"/>
              <a:ea typeface="+mj-ea"/>
            </a:endParaRPr>
          </a:p>
        </p:txBody>
      </p:sp>
      <p:sp>
        <p:nvSpPr>
          <p:cNvPr id="18" name="正方形/長方形 17"/>
          <p:cNvSpPr/>
          <p:nvPr/>
        </p:nvSpPr>
        <p:spPr>
          <a:xfrm>
            <a:off x="390525" y="4690282"/>
            <a:ext cx="733077" cy="379608"/>
          </a:xfrm>
          <a:prstGeom prst="rect">
            <a:avLst/>
          </a:prstGeom>
          <a:blipFill>
            <a:blip r:embed="rId2"/>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日　程</a:t>
            </a:r>
          </a:p>
        </p:txBody>
      </p:sp>
      <p:sp>
        <p:nvSpPr>
          <p:cNvPr id="9" name="テキスト ボックス 8"/>
          <p:cNvSpPr txBox="1"/>
          <p:nvPr/>
        </p:nvSpPr>
        <p:spPr>
          <a:xfrm>
            <a:off x="1327220" y="5332437"/>
            <a:ext cx="5441072" cy="246221"/>
          </a:xfrm>
          <a:prstGeom prst="rect">
            <a:avLst/>
          </a:prstGeom>
          <a:noFill/>
        </p:spPr>
        <p:txBody>
          <a:bodyPr wrap="square" rtlCol="0">
            <a:spAutoFit/>
          </a:bodyPr>
          <a:lstStyle/>
          <a:p>
            <a:pPr>
              <a:lnSpc>
                <a:spcPts val="1160"/>
              </a:lnSpc>
            </a:pPr>
            <a:r>
              <a:rPr kumimoji="1" lang="ja-JP" altLang="en-US" dirty="0">
                <a:latin typeface="+mn-ea"/>
              </a:rPr>
              <a:t>ものづくり創造拠点 </a:t>
            </a:r>
            <a:r>
              <a:rPr kumimoji="1" lang="en-US" altLang="ja-JP" dirty="0">
                <a:latin typeface="+mn-ea"/>
              </a:rPr>
              <a:t>SENTAN</a:t>
            </a:r>
            <a:r>
              <a:rPr kumimoji="1" lang="ja-JP" altLang="en-US" dirty="0">
                <a:latin typeface="+mn-ea"/>
              </a:rPr>
              <a:t> ２階</a:t>
            </a:r>
            <a:r>
              <a:rPr kumimoji="1" lang="en-US" altLang="ja-JP" dirty="0">
                <a:latin typeface="+mn-ea"/>
              </a:rPr>
              <a:t> </a:t>
            </a:r>
            <a:r>
              <a:rPr kumimoji="1" lang="ja-JP" altLang="en-US" sz="1400" dirty="0">
                <a:latin typeface="+mn-ea"/>
              </a:rPr>
              <a:t>（豊田市挙母町２－１－１）</a:t>
            </a:r>
            <a:endParaRPr kumimoji="1" lang="en-US" altLang="ja-JP" sz="1400" dirty="0">
              <a:latin typeface="+mn-ea"/>
            </a:endParaRPr>
          </a:p>
        </p:txBody>
      </p:sp>
      <p:cxnSp>
        <p:nvCxnSpPr>
          <p:cNvPr id="21" name="直線コネクタ 20"/>
          <p:cNvCxnSpPr/>
          <p:nvPr/>
        </p:nvCxnSpPr>
        <p:spPr>
          <a:xfrm>
            <a:off x="7976408" y="4498486"/>
            <a:ext cx="0" cy="121382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4173" y="9776216"/>
            <a:ext cx="6859157" cy="12978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00B0F0"/>
              </a:solidFill>
            </a:endParaRPr>
          </a:p>
        </p:txBody>
      </p:sp>
      <p:cxnSp>
        <p:nvCxnSpPr>
          <p:cNvPr id="12" name="直線コネクタ 11"/>
          <p:cNvCxnSpPr/>
          <p:nvPr/>
        </p:nvCxnSpPr>
        <p:spPr>
          <a:xfrm>
            <a:off x="626780" y="7472368"/>
            <a:ext cx="561394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390525" y="5739048"/>
            <a:ext cx="733077" cy="378592"/>
          </a:xfrm>
          <a:prstGeom prst="rect">
            <a:avLst/>
          </a:prstGeom>
          <a:blipFill>
            <a:blip r:embed="rId2"/>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参加費</a:t>
            </a:r>
          </a:p>
        </p:txBody>
      </p:sp>
      <p:sp>
        <p:nvSpPr>
          <p:cNvPr id="29" name="正方形/長方形 28"/>
          <p:cNvSpPr/>
          <p:nvPr/>
        </p:nvSpPr>
        <p:spPr>
          <a:xfrm>
            <a:off x="390525" y="5226426"/>
            <a:ext cx="733077" cy="357814"/>
          </a:xfrm>
          <a:prstGeom prst="rect">
            <a:avLst/>
          </a:prstGeom>
          <a:blipFill>
            <a:blip r:embed="rId2"/>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会　場</a:t>
            </a:r>
          </a:p>
        </p:txBody>
      </p:sp>
      <p:graphicFrame>
        <p:nvGraphicFramePr>
          <p:cNvPr id="30" name="コンテンツ プレースホルダー 5"/>
          <p:cNvGraphicFramePr>
            <a:graphicFrameLocks noGrp="1"/>
          </p:cNvGraphicFramePr>
          <p:nvPr>
            <p:ph idx="1"/>
            <p:extLst>
              <p:ext uri="{D42A27DB-BD31-4B8C-83A1-F6EECF244321}">
                <p14:modId xmlns:p14="http://schemas.microsoft.com/office/powerpoint/2010/main" val="1313291662"/>
              </p:ext>
            </p:extLst>
          </p:nvPr>
        </p:nvGraphicFramePr>
        <p:xfrm>
          <a:off x="239653" y="8329226"/>
          <a:ext cx="6329886" cy="1259840"/>
        </p:xfrm>
        <a:graphic>
          <a:graphicData uri="http://schemas.openxmlformats.org/drawingml/2006/table">
            <a:tbl>
              <a:tblPr firstRow="1" bandRow="1">
                <a:effectLst/>
                <a:tableStyleId>{2D5ABB26-0587-4C30-8999-92F81FD0307C}</a:tableStyleId>
              </a:tblPr>
              <a:tblGrid>
                <a:gridCol w="981448">
                  <a:extLst>
                    <a:ext uri="{9D8B030D-6E8A-4147-A177-3AD203B41FA5}">
                      <a16:colId xmlns:a16="http://schemas.microsoft.com/office/drawing/2014/main" xmlns="" val="4216436734"/>
                    </a:ext>
                  </a:extLst>
                </a:gridCol>
                <a:gridCol w="2214247">
                  <a:extLst>
                    <a:ext uri="{9D8B030D-6E8A-4147-A177-3AD203B41FA5}">
                      <a16:colId xmlns:a16="http://schemas.microsoft.com/office/drawing/2014/main" xmlns="" val="2280674682"/>
                    </a:ext>
                  </a:extLst>
                </a:gridCol>
                <a:gridCol w="3134191">
                  <a:extLst>
                    <a:ext uri="{9D8B030D-6E8A-4147-A177-3AD203B41FA5}">
                      <a16:colId xmlns:a16="http://schemas.microsoft.com/office/drawing/2014/main" xmlns="" val="3758846479"/>
                    </a:ext>
                  </a:extLst>
                </a:gridCol>
              </a:tblGrid>
              <a:tr h="0">
                <a:tc>
                  <a:txBody>
                    <a:bodyPr/>
                    <a:lstStyle/>
                    <a:p>
                      <a:pPr algn="ctr"/>
                      <a:r>
                        <a:rPr kumimoji="1" lang="ja-JP" altLang="en-US" sz="1400" dirty="0">
                          <a:latin typeface="+mn-ea"/>
                          <a:ea typeface="+mn-ea"/>
                        </a:rPr>
                        <a:t>会社名</a:t>
                      </a:r>
                      <a:endParaRPr kumimoji="1" lang="ja-JP" altLang="en-US" sz="1400" b="0" dirty="0">
                        <a:latin typeface="+mn-ea"/>
                        <a:ea typeface="+mn-ea"/>
                      </a:endParaRPr>
                    </a:p>
                  </a:txBody>
                  <a:tcPr marL="101600" marR="101600" marT="50800" marB="5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gridSpan="2">
                  <a:txBody>
                    <a:bodyPr/>
                    <a:lstStyle/>
                    <a:p>
                      <a:endParaRPr kumimoji="1" lang="ja-JP" altLang="en-US" dirty="0"/>
                    </a:p>
                  </a:txBody>
                  <a:tcPr marL="101600" marR="1016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639191448"/>
                  </a:ext>
                </a:extLst>
              </a:tr>
              <a:tr h="0">
                <a:tc>
                  <a:txBody>
                    <a:bodyPr/>
                    <a:lstStyle/>
                    <a:p>
                      <a:pPr algn="ctr"/>
                      <a:r>
                        <a:rPr kumimoji="1" lang="ja-JP" altLang="en-US" sz="1400" dirty="0">
                          <a:latin typeface="+mn-ea"/>
                          <a:ea typeface="+mn-ea"/>
                        </a:rPr>
                        <a:t>所在地　　　</a:t>
                      </a:r>
                    </a:p>
                  </a:txBody>
                  <a:tcPr marL="101600" marR="101600" marT="50800" marB="5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200" dirty="0">
                          <a:latin typeface="+mn-ea"/>
                          <a:ea typeface="+mn-ea"/>
                        </a:rPr>
                        <a:t>〒</a:t>
                      </a:r>
                    </a:p>
                  </a:txBody>
                  <a:tcPr marL="101600" marR="1016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2274817964"/>
                  </a:ext>
                </a:extLst>
              </a:tr>
              <a:tr h="0">
                <a:tc>
                  <a:txBody>
                    <a:bodyPr/>
                    <a:lstStyle/>
                    <a:p>
                      <a:pPr algn="ctr"/>
                      <a:r>
                        <a:rPr kumimoji="1" lang="ja-JP" altLang="en-US" sz="1400" dirty="0">
                          <a:latin typeface="+mn-ea"/>
                          <a:ea typeface="+mn-ea"/>
                        </a:rPr>
                        <a:t>受講者</a:t>
                      </a:r>
                    </a:p>
                  </a:txBody>
                  <a:tcPr marL="101600" marR="101600" marT="50800" marB="5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mn-ea"/>
                          <a:ea typeface="+mn-ea"/>
                        </a:rPr>
                        <a:t>氏名</a:t>
                      </a:r>
                    </a:p>
                  </a:txBody>
                  <a:tcPr marL="101600" marR="1016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514350" rtl="0" eaLnBrk="1" fontAlgn="auto" latinLnBrk="0" hangingPunct="1">
                        <a:lnSpc>
                          <a:spcPct val="100000"/>
                        </a:lnSpc>
                        <a:spcBef>
                          <a:spcPts val="0"/>
                        </a:spcBef>
                        <a:spcAft>
                          <a:spcPts val="0"/>
                        </a:spcAft>
                        <a:buClrTx/>
                        <a:buSzTx/>
                        <a:buFontTx/>
                        <a:buNone/>
                        <a:tabLst/>
                        <a:defRPr/>
                      </a:pPr>
                      <a:r>
                        <a:rPr kumimoji="1" lang="ja-JP" altLang="en-US" sz="1100" dirty="0">
                          <a:latin typeface="+mn-ea"/>
                          <a:ea typeface="+mn-ea"/>
                        </a:rPr>
                        <a:t>部署／役職</a:t>
                      </a:r>
                    </a:p>
                  </a:txBody>
                  <a:tcPr marL="101600" marR="1016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79943866"/>
                  </a:ext>
                </a:extLst>
              </a:tr>
              <a:tr h="0">
                <a:tc>
                  <a:txBody>
                    <a:bodyPr/>
                    <a:lstStyle/>
                    <a:p>
                      <a:pPr algn="ctr"/>
                      <a:r>
                        <a:rPr kumimoji="1" lang="ja-JP" altLang="en-US" sz="1400" dirty="0">
                          <a:latin typeface="+mn-ea"/>
                          <a:ea typeface="+mn-ea"/>
                        </a:rPr>
                        <a:t>連絡先　</a:t>
                      </a:r>
                      <a:endParaRPr kumimoji="1" lang="en-US" altLang="ja-JP" sz="1400" dirty="0">
                        <a:latin typeface="+mn-ea"/>
                        <a:ea typeface="+mn-ea"/>
                      </a:endParaRPr>
                    </a:p>
                  </a:txBody>
                  <a:tcPr marL="101600" marR="101600" marT="50800" marB="5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a:latin typeface="+mn-ea"/>
                          <a:ea typeface="+mn-ea"/>
                        </a:rPr>
                        <a:t>TEL</a:t>
                      </a:r>
                    </a:p>
                  </a:txBody>
                  <a:tcPr marL="101600" marR="1016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a:latin typeface="+mn-ea"/>
                          <a:ea typeface="+mn-ea"/>
                        </a:rPr>
                        <a:t>E-mail</a:t>
                      </a:r>
                    </a:p>
                  </a:txBody>
                  <a:tcPr marL="101600" marR="101600" marT="50800" marB="50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3366026"/>
                  </a:ext>
                </a:extLst>
              </a:tr>
            </a:tbl>
          </a:graphicData>
        </a:graphic>
      </p:graphicFrame>
      <p:sp>
        <p:nvSpPr>
          <p:cNvPr id="31" name="テキスト ボックス 30"/>
          <p:cNvSpPr txBox="1"/>
          <p:nvPr/>
        </p:nvSpPr>
        <p:spPr>
          <a:xfrm>
            <a:off x="235090" y="7573629"/>
            <a:ext cx="1231061" cy="307777"/>
          </a:xfrm>
          <a:prstGeom prst="rect">
            <a:avLst/>
          </a:prstGeom>
          <a:blipFill>
            <a:blip r:embed="rId2"/>
            <a:tile tx="0" ty="0" sx="100000" sy="100000" flip="none" algn="tl"/>
          </a:blipFill>
          <a:ln>
            <a:solidFill>
              <a:schemeClr val="tx1"/>
            </a:solidFill>
          </a:ln>
        </p:spPr>
        <p:txBody>
          <a:bodyPr wrap="square" rtlCol="0" anchor="ctr">
            <a:spAutoFit/>
          </a:bodyPr>
          <a:lstStyle/>
          <a:p>
            <a:pPr algn="ctr"/>
            <a:r>
              <a:rPr kumimoji="1" lang="ja-JP" altLang="en-US" sz="1400" dirty="0">
                <a:latin typeface="+mn-ea"/>
              </a:rPr>
              <a:t>参加申込票</a:t>
            </a:r>
          </a:p>
        </p:txBody>
      </p:sp>
      <p:sp>
        <p:nvSpPr>
          <p:cNvPr id="33" name="正方形/長方形 32"/>
          <p:cNvSpPr/>
          <p:nvPr/>
        </p:nvSpPr>
        <p:spPr>
          <a:xfrm>
            <a:off x="1967766" y="7587784"/>
            <a:ext cx="1415960" cy="307777"/>
          </a:xfrm>
          <a:prstGeom prst="rect">
            <a:avLst/>
          </a:prstGeom>
          <a:blipFill>
            <a:blip r:embed="rId2"/>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問合せ・申込先</a:t>
            </a:r>
            <a:endParaRPr kumimoji="1" lang="ja-JP" altLang="en-US" sz="1200" dirty="0">
              <a:solidFill>
                <a:schemeClr val="tx1"/>
              </a:solidFill>
            </a:endParaRPr>
          </a:p>
        </p:txBody>
      </p:sp>
      <p:sp>
        <p:nvSpPr>
          <p:cNvPr id="34" name="テキスト ボックス 33"/>
          <p:cNvSpPr txBox="1"/>
          <p:nvPr/>
        </p:nvSpPr>
        <p:spPr>
          <a:xfrm>
            <a:off x="3539380" y="7472368"/>
            <a:ext cx="3496014" cy="846386"/>
          </a:xfrm>
          <a:prstGeom prst="rect">
            <a:avLst/>
          </a:prstGeom>
          <a:noFill/>
        </p:spPr>
        <p:txBody>
          <a:bodyPr wrap="square" rtlCol="0" anchor="ctr">
            <a:spAutoFit/>
          </a:bodyPr>
          <a:lstStyle/>
          <a:p>
            <a:r>
              <a:rPr kumimoji="1" lang="ja-JP" altLang="en-US" sz="1200" dirty="0"/>
              <a:t>豊田市産業部ものづくり産業振興課</a:t>
            </a:r>
            <a:endParaRPr kumimoji="1" lang="en-US" altLang="ja-JP" sz="1200" dirty="0"/>
          </a:p>
          <a:p>
            <a:r>
              <a:rPr kumimoji="1" lang="ja-JP" altLang="en-US" sz="1200" dirty="0"/>
              <a:t>ものづくり創造拠点担当　玉手</a:t>
            </a:r>
            <a:endParaRPr kumimoji="1" lang="en-US" altLang="ja-JP" sz="1200" dirty="0"/>
          </a:p>
          <a:p>
            <a:r>
              <a:rPr kumimoji="1" lang="en-US" altLang="ja-JP" sz="1200" dirty="0"/>
              <a:t>TEL</a:t>
            </a:r>
            <a:r>
              <a:rPr kumimoji="1" lang="ja-JP" altLang="en-US" sz="1200" dirty="0"/>
              <a:t>：</a:t>
            </a:r>
            <a:r>
              <a:rPr kumimoji="1" lang="en-US" altLang="ja-JP" sz="1200" dirty="0"/>
              <a:t>0565-47-1250</a:t>
            </a:r>
            <a:r>
              <a:rPr kumimoji="1" lang="ja-JP" altLang="en-US" sz="1200" dirty="0"/>
              <a:t>　　</a:t>
            </a:r>
            <a:r>
              <a:rPr kumimoji="1" lang="en-US" altLang="ja-JP" sz="1200" dirty="0"/>
              <a:t>FAX</a:t>
            </a:r>
            <a:r>
              <a:rPr kumimoji="1" lang="ja-JP" altLang="en-US" sz="1200" dirty="0"/>
              <a:t>：</a:t>
            </a:r>
            <a:r>
              <a:rPr kumimoji="1" lang="en-US" altLang="ja-JP" sz="1200" dirty="0"/>
              <a:t>0565-47-1252</a:t>
            </a:r>
          </a:p>
          <a:p>
            <a:r>
              <a:rPr kumimoji="1" lang="en-US" altLang="ja-JP" sz="1200" dirty="0"/>
              <a:t>E-mail</a:t>
            </a:r>
            <a:r>
              <a:rPr kumimoji="1" lang="ja-JP" altLang="en-US" sz="1200" dirty="0"/>
              <a:t>：</a:t>
            </a:r>
            <a:r>
              <a:rPr kumimoji="1" lang="en-US" altLang="ja-JP" sz="1200" dirty="0"/>
              <a:t>monozukuri-sozo@city.toyota.aichi.jp</a:t>
            </a:r>
            <a:endParaRPr kumimoji="1" lang="ja-JP" altLang="en-US" sz="1200" dirty="0"/>
          </a:p>
        </p:txBody>
      </p:sp>
      <p:sp>
        <p:nvSpPr>
          <p:cNvPr id="35" name="テキスト ボックス 34"/>
          <p:cNvSpPr txBox="1"/>
          <p:nvPr/>
        </p:nvSpPr>
        <p:spPr>
          <a:xfrm>
            <a:off x="235090" y="8010474"/>
            <a:ext cx="3465352" cy="261610"/>
          </a:xfrm>
          <a:prstGeom prst="rect">
            <a:avLst/>
          </a:prstGeom>
          <a:noFill/>
        </p:spPr>
        <p:txBody>
          <a:bodyPr wrap="square" rtlCol="0">
            <a:spAutoFit/>
          </a:bodyPr>
          <a:lstStyle/>
          <a:p>
            <a:r>
              <a:rPr lang="ja-JP" altLang="en-US" sz="1050" dirty="0"/>
              <a:t>受講</a:t>
            </a:r>
            <a:r>
              <a:rPr lang="ja-JP" altLang="ja-JP" sz="1050" dirty="0"/>
              <a:t>申込</a:t>
            </a:r>
            <a:r>
              <a:rPr lang="ja-JP" altLang="en-US" sz="1050" dirty="0"/>
              <a:t>票</a:t>
            </a:r>
            <a:r>
              <a:rPr lang="ja-JP" altLang="ja-JP" sz="1050" dirty="0"/>
              <a:t>に記入の上、ＦＡＸ又は</a:t>
            </a:r>
            <a:r>
              <a:rPr lang="en-US" altLang="ja-JP" sz="1050" dirty="0"/>
              <a:t>Email</a:t>
            </a:r>
            <a:r>
              <a:rPr lang="ja-JP" altLang="ja-JP" sz="1050" dirty="0" err="1"/>
              <a:t>で送</a:t>
            </a:r>
            <a:r>
              <a:rPr lang="ja-JP" altLang="ja-JP" sz="1050" dirty="0"/>
              <a:t>信ください。</a:t>
            </a:r>
          </a:p>
        </p:txBody>
      </p:sp>
      <p:sp>
        <p:nvSpPr>
          <p:cNvPr id="37" name="テキスト ボックス 36"/>
          <p:cNvSpPr txBox="1"/>
          <p:nvPr/>
        </p:nvSpPr>
        <p:spPr>
          <a:xfrm>
            <a:off x="1350907" y="5839562"/>
            <a:ext cx="4378255" cy="246221"/>
          </a:xfrm>
          <a:prstGeom prst="rect">
            <a:avLst/>
          </a:prstGeom>
          <a:noFill/>
        </p:spPr>
        <p:txBody>
          <a:bodyPr wrap="square" rtlCol="0">
            <a:spAutoFit/>
          </a:bodyPr>
          <a:lstStyle/>
          <a:p>
            <a:pPr>
              <a:lnSpc>
                <a:spcPts val="1160"/>
              </a:lnSpc>
            </a:pPr>
            <a:r>
              <a:rPr kumimoji="1" lang="ja-JP" altLang="en-US" dirty="0">
                <a:latin typeface="+mn-ea"/>
              </a:rPr>
              <a:t>無料</a:t>
            </a:r>
            <a:endParaRPr kumimoji="1" lang="en-US" altLang="ja-JP" dirty="0">
              <a:latin typeface="+mn-ea"/>
            </a:endParaRPr>
          </a:p>
        </p:txBody>
      </p:sp>
      <p:sp>
        <p:nvSpPr>
          <p:cNvPr id="38" name="正方形/長方形 37"/>
          <p:cNvSpPr/>
          <p:nvPr/>
        </p:nvSpPr>
        <p:spPr>
          <a:xfrm>
            <a:off x="390525" y="6270040"/>
            <a:ext cx="733077" cy="378592"/>
          </a:xfrm>
          <a:prstGeom prst="rect">
            <a:avLst/>
          </a:prstGeom>
          <a:blipFill>
            <a:blip r:embed="rId2"/>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対　象</a:t>
            </a:r>
          </a:p>
        </p:txBody>
      </p:sp>
      <p:sp>
        <p:nvSpPr>
          <p:cNvPr id="39" name="正方形/長方形 38"/>
          <p:cNvSpPr/>
          <p:nvPr/>
        </p:nvSpPr>
        <p:spPr>
          <a:xfrm>
            <a:off x="390524" y="6848475"/>
            <a:ext cx="733077" cy="378592"/>
          </a:xfrm>
          <a:prstGeom prst="rect">
            <a:avLst/>
          </a:prstGeom>
          <a:blipFill>
            <a:blip r:embed="rId2"/>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講　師</a:t>
            </a:r>
            <a:endParaRPr kumimoji="1" lang="en-US" altLang="ja-JP" sz="1400" dirty="0">
              <a:solidFill>
                <a:schemeClr val="tx1"/>
              </a:solidFill>
            </a:endParaRPr>
          </a:p>
        </p:txBody>
      </p:sp>
      <p:sp>
        <p:nvSpPr>
          <p:cNvPr id="41" name="テキスト ボックス 40"/>
          <p:cNvSpPr txBox="1"/>
          <p:nvPr/>
        </p:nvSpPr>
        <p:spPr>
          <a:xfrm>
            <a:off x="1327220" y="6868494"/>
            <a:ext cx="5223214" cy="338554"/>
          </a:xfrm>
          <a:prstGeom prst="rect">
            <a:avLst/>
          </a:prstGeom>
          <a:noFill/>
          <a:ln>
            <a:noFill/>
          </a:ln>
        </p:spPr>
        <p:txBody>
          <a:bodyPr wrap="square" rtlCol="0">
            <a:spAutoFit/>
          </a:bodyPr>
          <a:lstStyle/>
          <a:p>
            <a:r>
              <a:rPr kumimoji="1" lang="ja-JP" altLang="en-US" sz="1600" dirty="0">
                <a:latin typeface="+mj-ea"/>
                <a:ea typeface="+mj-ea"/>
              </a:rPr>
              <a:t>株式会社</a:t>
            </a:r>
            <a:r>
              <a:rPr kumimoji="1" lang="en-US" altLang="ja-JP" sz="1600" dirty="0" err="1">
                <a:latin typeface="+mj-ea"/>
                <a:ea typeface="+mj-ea"/>
              </a:rPr>
              <a:t>enmono</a:t>
            </a:r>
            <a:r>
              <a:rPr kumimoji="1" lang="ja-JP" altLang="en-US" sz="1600" dirty="0">
                <a:latin typeface="+mj-ea"/>
                <a:ea typeface="+mj-ea"/>
              </a:rPr>
              <a:t>　代表取締役　三木康司　氏</a:t>
            </a:r>
            <a:endParaRPr kumimoji="1" lang="en-US" altLang="ja-JP" sz="1000" dirty="0"/>
          </a:p>
        </p:txBody>
      </p:sp>
      <p:sp>
        <p:nvSpPr>
          <p:cNvPr id="26" name="正方形/長方形 25"/>
          <p:cNvSpPr/>
          <p:nvPr/>
        </p:nvSpPr>
        <p:spPr>
          <a:xfrm flipV="1">
            <a:off x="-58235" y="1409700"/>
            <a:ext cx="6903527" cy="8572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2590601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TM02892315[[fn=ウィスプ]]</Template>
  <TotalTime>2636</TotalTime>
  <Words>154</Words>
  <Application>Microsoft Office PowerPoint</Application>
  <PresentationFormat>A4 210 x 297 mm</PresentationFormat>
  <Paragraphs>45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HDOfficeLightV0</vt:lpstr>
      <vt:lpstr>開発担当者・新規事業担当者の方へ 自社製品開発セミナー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自社製品開発セミナー</dc:title>
  <dc:creator>k-ra2nd</dc:creator>
  <cp:lastModifiedBy>玉手　翼</cp:lastModifiedBy>
  <cp:revision>198</cp:revision>
  <cp:lastPrinted>2018-06-21T06:07:05Z</cp:lastPrinted>
  <dcterms:created xsi:type="dcterms:W3CDTF">2016-01-10T02:52:14Z</dcterms:created>
  <dcterms:modified xsi:type="dcterms:W3CDTF">2018-06-21T06:13:11Z</dcterms:modified>
</cp:coreProperties>
</file>